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1" r:id="rId2"/>
    <p:sldId id="257" r:id="rId3"/>
    <p:sldId id="272" r:id="rId4"/>
    <p:sldId id="273" r:id="rId5"/>
    <p:sldId id="274" r:id="rId6"/>
    <p:sldId id="27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/>
    <p:restoredTop sz="94658"/>
  </p:normalViewPr>
  <p:slideViewPr>
    <p:cSldViewPr snapToGrid="0">
      <p:cViewPr>
        <p:scale>
          <a:sx n="120" d="100"/>
          <a:sy n="120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DAE2E-BF93-4441-9845-3194B4D5132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E74EB-539B-E647-92DC-424360B014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35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59A8E-1A37-F945-A18F-3B022B6276F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continuous measurement of coronary blood flow velocity and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Used to evaluate epicardial and microvascular resistance both pre- and post-ACh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AU" dirty="0"/>
            </a:b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E74EB-539B-E647-92DC-424360B0145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82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E74EB-539B-E647-92DC-424360B0145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93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BADF-30D3-AB34-A08E-AA781109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EF436-136D-F77C-A0A4-2B03A26A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6997F-5231-97A8-3C68-5D90854F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C91D-B8CC-9FEA-6DD4-F03247ED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983C9-5821-EFB6-5176-53A7AD4E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15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8BF5-9627-607E-6D2D-05830F7F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507FE-8B1B-F4A9-03F3-7D2FEDD34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39B9-56EE-5415-E7A1-1738BB1C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D92D-5DB1-3EF4-746A-9C257208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F1AAA-2D2B-3152-0BD8-F14AFDDF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38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F00B8-F07A-AF48-1D77-7FD547A7D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E1591-9ABC-62BA-C5D0-C46C68EAF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B99AF-1F6F-C20B-D8F1-83DE6897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D1069-01E5-0ECA-3F20-4251964E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11ED-3DA1-8FA5-6047-70BB8189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92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6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8861-5393-B3DF-1CD6-2EF0CD7B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4E94-B66D-02BB-3B77-A543160A9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79AF-0A4D-7026-F63E-008D722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79E88-DACF-90F0-04F4-59B42DC4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434EB-49FF-61D7-E325-72BB07FF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30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777B-D861-0E9F-4C3B-6056A34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6D8DC-3183-6E0C-8982-FCF98682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CD73-CC0A-6BE1-ED9A-FD7F5328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76451-FFFB-85D8-A64D-F2BCDF36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4184-7F77-0C8C-DCB1-1E826673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89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F13E-35FD-C33C-4687-653C7DAF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7FA8B-2970-1134-715E-973301EFC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D6B03-CC68-0576-9D57-4210A2950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19338-117F-59A8-D918-6F6D98D2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D03B7-B64C-09BC-EF2A-7DAC420D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9B4D-1CE8-6E79-4D55-37C1EA31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83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9854-133F-3D91-6DC0-04B08738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37420-4C6A-C3E7-41BA-D3ABD558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1FFC5-E899-1A92-6F60-C6DA42B19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27385-8988-007D-DFB7-D5DF32C82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0E23D-6D44-8E26-18D0-93F380D20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D01A7-0A08-9331-D926-1CBDE920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37E2D-37FE-C068-233C-5BC8C527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55977-DCBD-47AF-B0A9-3E16127F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3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20DA-1CA7-7932-BEBD-D51AB198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807CA-AEBB-6A2F-F029-C8115DA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0AD06-2957-1661-BC6A-977EC388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CEA6F-BA94-B279-F078-5557443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867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CAEAE-A1A5-C4AB-C210-B9E8B44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912EA-8EFB-7E71-F150-10468640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E720-AFF2-EEBE-13C0-6A6998AB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97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95FD-93CC-3C41-9564-2448274C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523F-A682-4312-633B-9CA2FDE99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1984B-2647-87D2-F89A-88526377F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2F3EF-7718-2382-7F70-1452A235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5348D-49C0-44DC-38BF-5FA9720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AC325-4426-0D65-CBEB-4B15CA14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33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F230-AF8C-45A3-E0CD-7325ECA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13C41-F477-9573-1360-3F3D2CE09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3AC02-C7E5-8ABA-AD4A-442325C00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20D8D-B69D-EC60-A8A3-4BFEA673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DBFBD-A426-9768-79A2-69D363D9F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BB565-AFC4-6DF0-3C59-F605EB3B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02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9B09D-7B7B-F5D8-B48E-699A66CA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1FB5-A0A8-0526-3604-C8AA79D7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902BF-C097-292A-A697-91D2EF3BE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A83DDE-5B85-A040-8E28-F5D3FF4C3910}" type="datetimeFigureOut">
              <a:rPr lang="en-AU" smtClean="0"/>
              <a:t>26/8/2025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5D967-E859-5137-C60A-50742A2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9C1B-D48E-1C54-1D5D-46BA86543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83796-4196-1F4B-BE1F-CA7A98400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5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alking on a sidewalk in front of a building&#10;&#10;AI-generated content may be incorrect.">
            <a:extLst>
              <a:ext uri="{FF2B5EF4-FFF2-40B4-BE49-F238E27FC236}">
                <a16:creationId xmlns:a16="http://schemas.microsoft.com/office/drawing/2014/main" id="{9BE1F3A2-26C2-DEA2-DF1E-BF13536F0C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rcRect t="1" r="28225" b="12409"/>
          <a:stretch>
            <a:fillRect/>
          </a:stretch>
        </p:blipFill>
        <p:spPr>
          <a:xfrm>
            <a:off x="180551" y="137657"/>
            <a:ext cx="11830897" cy="357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9EF06-203F-F78F-D0E5-B31BB187A502}"/>
              </a:ext>
            </a:extLst>
          </p:cNvPr>
          <p:cNvSpPr txBox="1"/>
          <p:nvPr/>
        </p:nvSpPr>
        <p:spPr>
          <a:xfrm>
            <a:off x="3621002" y="1340768"/>
            <a:ext cx="8064895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 dirty="0"/>
              <a:t>Re-evaluating Diagnostic Criteria for Coronary Vasospastic Disorders Utilising a Novel Hydrodynamic Model</a:t>
            </a:r>
            <a:endParaRPr lang="en-US" sz="3000" b="1" dirty="0">
              <a:solidFill>
                <a:schemeClr val="bg2">
                  <a:lumMod val="10000"/>
                </a:schemeClr>
              </a:solidFill>
              <a:latin typeface="Sylfaen" pitchFamily="18" charset="0"/>
              <a:cs typeface="APPLE CHANCERY" panose="03020702040506060504" pitchFamily="66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5B8CF-0074-A062-993F-DB56E64483B7}"/>
              </a:ext>
            </a:extLst>
          </p:cNvPr>
          <p:cNvSpPr/>
          <p:nvPr/>
        </p:nvSpPr>
        <p:spPr>
          <a:xfrm>
            <a:off x="491687" y="1306854"/>
            <a:ext cx="2440439" cy="5578530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51FB548-8EE4-0C2A-5CBB-B5BB4243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5" y="5349919"/>
            <a:ext cx="1816481" cy="1198877"/>
          </a:xfrm>
          <a:prstGeom prst="rect">
            <a:avLst/>
          </a:prstGeom>
        </p:spPr>
      </p:pic>
      <p:pic>
        <p:nvPicPr>
          <p:cNvPr id="11" name="Picture 10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085BA17-0ECF-F601-C9C4-2DBC71C6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14" y="1954657"/>
            <a:ext cx="1697140" cy="1236675"/>
          </a:xfrm>
          <a:prstGeom prst="rect">
            <a:avLst/>
          </a:prstGeom>
        </p:spPr>
      </p:pic>
      <p:pic>
        <p:nvPicPr>
          <p:cNvPr id="1026" name="Picture 2" descr="In Memory - Heart Foundation : Home">
            <a:extLst>
              <a:ext uri="{FF2B5EF4-FFF2-40B4-BE49-F238E27FC236}">
                <a16:creationId xmlns:a16="http://schemas.microsoft.com/office/drawing/2014/main" id="{D48B9642-02D2-51A1-1369-5E9017A6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4" y="3836016"/>
            <a:ext cx="1831244" cy="91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5283E-AD50-945A-22F6-EE7D48D6F9A6}"/>
              </a:ext>
            </a:extLst>
          </p:cNvPr>
          <p:cNvSpPr txBox="1"/>
          <p:nvPr/>
        </p:nvSpPr>
        <p:spPr>
          <a:xfrm>
            <a:off x="2999656" y="2733815"/>
            <a:ext cx="912097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endParaRPr lang="en-US" sz="3200" b="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Olivia Girolamo</a:t>
            </a:r>
          </a:p>
          <a:p>
            <a:pPr algn="ctr"/>
            <a:endParaRPr lang="en-US" b="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PhD Candidate</a:t>
            </a:r>
            <a:br>
              <a:rPr lang="en-US" sz="1300" b="1" dirty="0">
                <a:solidFill>
                  <a:schemeClr val="bg2">
                    <a:lumMod val="10000"/>
                  </a:schemeClr>
                </a:solidFill>
                <a:latin typeface="Arial"/>
              </a:rPr>
            </a:br>
            <a:endParaRPr lang="en-US" sz="1300" b="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Principal Supervisor: Professor John Beltrame</a:t>
            </a:r>
          </a:p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Co-supervisors: Professor Chris Zeitz, Associate Professor Rosanna Tavella</a:t>
            </a:r>
          </a:p>
          <a:p>
            <a:pPr algn="ctr"/>
            <a:endParaRPr lang="en-AU" sz="1300" i="1" dirty="0">
              <a:solidFill>
                <a:srgbClr val="212121"/>
              </a:solidFill>
              <a:latin typeface="Helvetica Neue" panose="02000503000000020004" pitchFamily="2" charset="0"/>
            </a:endParaRPr>
          </a:p>
          <a:p>
            <a:pPr algn="ctr"/>
            <a:r>
              <a:rPr lang="en-AU" sz="1300" i="1" dirty="0">
                <a:solidFill>
                  <a:srgbClr val="212121"/>
                </a:solidFill>
                <a:latin typeface="Helvetica Neue" panose="02000503000000020004" pitchFamily="2" charset="0"/>
              </a:rPr>
              <a:t>Adelaide Medical School, The University of Adelaide</a:t>
            </a:r>
          </a:p>
          <a:p>
            <a:pPr algn="ctr"/>
            <a:endParaRPr lang="en-AU" sz="1300" b="0" i="1" u="none" strike="noStrike" dirty="0">
              <a:solidFill>
                <a:srgbClr val="21212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r>
              <a:rPr lang="en-AU" sz="1300" b="0" i="1" u="none" strike="noStrike" dirty="0">
                <a:solidFill>
                  <a:srgbClr val="212121"/>
                </a:solidFill>
                <a:effectLst/>
                <a:latin typeface="Helvetica Neue" panose="02000503000000020004" pitchFamily="2" charset="0"/>
              </a:rPr>
              <a:t>Translational Vascular Function Research Collaborative, </a:t>
            </a:r>
            <a:r>
              <a:rPr lang="en-AU" sz="1300" i="1" dirty="0">
                <a:solidFill>
                  <a:srgbClr val="212121"/>
                </a:solidFill>
                <a:latin typeface="Helvetica Neue" panose="02000503000000020004" pitchFamily="2" charset="0"/>
              </a:rPr>
              <a:t>Basil Hetzel Institute &amp; The Queen Elizabeth Hospital </a:t>
            </a:r>
          </a:p>
          <a:p>
            <a:pPr algn="ctr"/>
            <a:endParaRPr lang="en-US" sz="2000" b="1" dirty="0">
              <a:solidFill>
                <a:schemeClr val="bg2">
                  <a:lumMod val="10000"/>
                </a:schemeClr>
              </a:solidFill>
              <a:latin typeface="Arial"/>
            </a:endParaRP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</a:rPr>
              <a:t>	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2D76-42DD-859D-8B7C-A49614BF9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42" y="1343818"/>
            <a:ext cx="11144402" cy="4351338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Established diagnostic criteria for epicardial/microvascular coronary vasospasm via ACh provocation:</a:t>
            </a:r>
          </a:p>
          <a:p>
            <a:pPr lvl="2">
              <a:lnSpc>
                <a:spcPct val="100000"/>
              </a:lnSpc>
            </a:pPr>
            <a:r>
              <a:rPr lang="en-AU" i="1" dirty="0"/>
              <a:t>Epicardial spasm: </a:t>
            </a:r>
            <a:r>
              <a:rPr lang="en-AU" i="1" u="sng" dirty="0"/>
              <a:t>&gt;</a:t>
            </a:r>
            <a:r>
              <a:rPr lang="en-AU" i="1" dirty="0"/>
              <a:t> 90% vasoconstriction + ECG changes + chest pain</a:t>
            </a:r>
          </a:p>
          <a:p>
            <a:pPr lvl="2">
              <a:lnSpc>
                <a:spcPct val="100000"/>
              </a:lnSpc>
            </a:pPr>
            <a:r>
              <a:rPr lang="en-AU" i="1" dirty="0"/>
              <a:t>Microvascular spasm: ECG changes + chest pain in the absence of epicardial spasm (&lt;90% vasoconstriction)</a:t>
            </a:r>
          </a:p>
          <a:p>
            <a:pPr lvl="2"/>
            <a:endParaRPr lang="en-AU" dirty="0"/>
          </a:p>
          <a:p>
            <a:pPr lvl="1"/>
            <a:r>
              <a:rPr lang="en-AU" dirty="0"/>
              <a:t>However, interpretation of this criteria has been variable in the literature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Current diagnostic approach and criteria provides only a dichotomous choice between epicardial and microvascular spasm, </a:t>
            </a:r>
            <a:r>
              <a:rPr lang="en-AU" b="1" dirty="0"/>
              <a:t>yet the two may co-exist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102AE-F9EF-9F5B-4493-35CA6320CA04}"/>
              </a:ext>
            </a:extLst>
          </p:cNvPr>
          <p:cNvSpPr txBox="1"/>
          <p:nvPr/>
        </p:nvSpPr>
        <p:spPr>
          <a:xfrm>
            <a:off x="390892" y="5320183"/>
            <a:ext cx="1141021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Aim:</a:t>
            </a:r>
          </a:p>
          <a:p>
            <a:r>
              <a:rPr lang="en-US" sz="2400" dirty="0"/>
              <a:t>To compare ACh provocation assessment findings with coronary epicardial and microvascular resistance measures using a novel hydrodynamic model.</a:t>
            </a:r>
            <a:endParaRPr lang="en-AU" sz="2400" dirty="0"/>
          </a:p>
          <a:p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1B1E2-C90C-C754-4692-237235719267}"/>
              </a:ext>
            </a:extLst>
          </p:cNvPr>
          <p:cNvSpPr/>
          <p:nvPr/>
        </p:nvSpPr>
        <p:spPr>
          <a:xfrm>
            <a:off x="0" y="146908"/>
            <a:ext cx="12192000" cy="800199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4C1D90-EB72-B18D-A686-FFFE917E56AC}"/>
              </a:ext>
            </a:extLst>
          </p:cNvPr>
          <p:cNvSpPr txBox="1">
            <a:spLocks/>
          </p:cNvSpPr>
          <p:nvPr/>
        </p:nvSpPr>
        <p:spPr>
          <a:xfrm>
            <a:off x="414411" y="236154"/>
            <a:ext cx="11480274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9702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08A5-761F-5954-E4FA-7B485728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43" y="1317126"/>
            <a:ext cx="11835809" cy="4785962"/>
          </a:xfrm>
        </p:spPr>
        <p:txBody>
          <a:bodyPr>
            <a:normAutofit/>
          </a:bodyPr>
          <a:lstStyle/>
          <a:p>
            <a:r>
              <a:rPr lang="en-AU" dirty="0"/>
              <a:t>Proof-of-principle study in 48 patients with ANOCA undergoing provocative spasm testing as part of functional coronary angiography (FCA)</a:t>
            </a:r>
            <a:br>
              <a:rPr lang="en-AU" dirty="0"/>
            </a:br>
            <a:endParaRPr lang="en-AU" dirty="0"/>
          </a:p>
          <a:p>
            <a:r>
              <a:rPr lang="en-AU" dirty="0"/>
              <a:t>FCA utilised a dual sensor-tipped pressure-doppler flow wire during ACh provocation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Evaluated epicardial and microvascular resistance via a novel hydrodynamic model based on fluid mechanics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E0F1DC-5C6D-E947-942E-C9813146B533}"/>
              </a:ext>
            </a:extLst>
          </p:cNvPr>
          <p:cNvSpPr/>
          <p:nvPr/>
        </p:nvSpPr>
        <p:spPr>
          <a:xfrm>
            <a:off x="0" y="146908"/>
            <a:ext cx="12192000" cy="800199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65ACF-6BC4-5A5D-D410-B48B906F233A}"/>
              </a:ext>
            </a:extLst>
          </p:cNvPr>
          <p:cNvSpPr txBox="1">
            <a:spLocks/>
          </p:cNvSpPr>
          <p:nvPr/>
        </p:nvSpPr>
        <p:spPr>
          <a:xfrm>
            <a:off x="414411" y="236154"/>
            <a:ext cx="11480274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62766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707187-DEE2-F5D8-ABE8-70435AF27235}"/>
              </a:ext>
            </a:extLst>
          </p:cNvPr>
          <p:cNvSpPr/>
          <p:nvPr/>
        </p:nvSpPr>
        <p:spPr>
          <a:xfrm>
            <a:off x="0" y="136275"/>
            <a:ext cx="12192000" cy="800199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AE33C2-F869-2215-A6E3-45C9B7EECA90}"/>
              </a:ext>
            </a:extLst>
          </p:cNvPr>
          <p:cNvSpPr txBox="1">
            <a:spLocks/>
          </p:cNvSpPr>
          <p:nvPr/>
        </p:nvSpPr>
        <p:spPr>
          <a:xfrm>
            <a:off x="414411" y="225521"/>
            <a:ext cx="11480274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Methods- Hydrodynamic Model Development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4DD6A-95EC-64C4-AE02-0DB1BF16093A}"/>
              </a:ext>
            </a:extLst>
          </p:cNvPr>
          <p:cNvGrpSpPr/>
          <p:nvPr/>
        </p:nvGrpSpPr>
        <p:grpSpPr>
          <a:xfrm>
            <a:off x="104787" y="1222455"/>
            <a:ext cx="12051163" cy="5281574"/>
            <a:chOff x="-3364482" y="108830"/>
            <a:chExt cx="17345539" cy="5991869"/>
          </a:xfrm>
        </p:grpSpPr>
        <p:pic>
          <p:nvPicPr>
            <p:cNvPr id="7" name="Picture 6" descr="A collage of x-ray images of the body&#10;&#10;Description automatically generated">
              <a:extLst>
                <a:ext uri="{FF2B5EF4-FFF2-40B4-BE49-F238E27FC236}">
                  <a16:creationId xmlns:a16="http://schemas.microsoft.com/office/drawing/2014/main" id="{5053E532-AA73-DD7F-B121-381EE4FFF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3" t="6000" r="75165" b="48472"/>
            <a:stretch/>
          </p:blipFill>
          <p:spPr>
            <a:xfrm>
              <a:off x="5411553" y="1931555"/>
              <a:ext cx="3411461" cy="39995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D96AAB-B22A-2AB3-1E22-17413584A6AE}"/>
                </a:ext>
              </a:extLst>
            </p:cNvPr>
            <p:cNvSpPr txBox="1"/>
            <p:nvPr/>
          </p:nvSpPr>
          <p:spPr>
            <a:xfrm>
              <a:off x="-2953143" y="664468"/>
              <a:ext cx="8130988" cy="108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/>
                <a:t>i</a:t>
              </a:r>
              <a:r>
                <a:rPr lang="en-AU" sz="2000" dirty="0"/>
                <a:t>)    Extraction of time-series data</a:t>
              </a:r>
              <a:br>
                <a:rPr lang="en-AU" sz="1600" dirty="0"/>
              </a:br>
              <a:r>
                <a:rPr lang="en-AU" dirty="0"/>
                <a:t>Blood flow velocity (</a:t>
              </a:r>
              <a:r>
                <a:rPr lang="en-AU" i="1" dirty="0"/>
                <a:t>Q</a:t>
              </a:r>
              <a:r>
                <a:rPr lang="en-AU" i="1" baseline="-25000" dirty="0"/>
                <a:t>a</a:t>
              </a:r>
              <a:r>
                <a:rPr lang="en-AU" i="1" dirty="0"/>
                <a:t>)</a:t>
              </a:r>
              <a:r>
                <a:rPr lang="en-AU" dirty="0"/>
                <a:t> and arterial pressure (</a:t>
              </a:r>
              <a:r>
                <a:rPr lang="en-AU" i="1" dirty="0"/>
                <a:t>P</a:t>
              </a:r>
              <a:r>
                <a:rPr lang="en-AU" i="1" baseline="-25000" dirty="0"/>
                <a:t>a</a:t>
              </a:r>
              <a:r>
                <a:rPr lang="en-AU" i="1" dirty="0"/>
                <a:t>) pre-ACh </a:t>
              </a:r>
              <a:r>
                <a:rPr lang="en-AU" dirty="0"/>
                <a:t>and post-ACh</a:t>
              </a:r>
              <a:endParaRPr lang="en-AU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3B706-6B35-537D-B7FF-2A89E67F97E4}"/>
                </a:ext>
              </a:extLst>
            </p:cNvPr>
            <p:cNvSpPr txBox="1"/>
            <p:nvPr/>
          </p:nvSpPr>
          <p:spPr>
            <a:xfrm>
              <a:off x="5339798" y="580466"/>
              <a:ext cx="8641259" cy="108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romanLcParenR" startAt="2"/>
              </a:pPr>
              <a:r>
                <a:rPr lang="en-AU" sz="2000" dirty="0"/>
                <a:t>Image processing</a:t>
              </a:r>
            </a:p>
            <a:p>
              <a:r>
                <a:rPr lang="en-AU" dirty="0"/>
                <a:t>Calculate average diameter (</a:t>
              </a:r>
              <a:r>
                <a:rPr lang="en-AU" i="1" dirty="0"/>
                <a:t>D</a:t>
              </a:r>
              <a:r>
                <a:rPr lang="en-AU" i="1" baseline="-25000" dirty="0"/>
                <a:t>ave</a:t>
              </a:r>
              <a:r>
                <a:rPr lang="en-AU" i="1" dirty="0"/>
                <a:t>)</a:t>
              </a:r>
              <a:r>
                <a:rPr lang="en-AU" dirty="0"/>
                <a:t> and length (</a:t>
              </a:r>
              <a:r>
                <a:rPr lang="en-AU" i="1" dirty="0"/>
                <a:t>L</a:t>
              </a:r>
              <a:r>
                <a:rPr lang="en-AU" dirty="0"/>
                <a:t>) of LAD for pre-ACh and post-ACh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2747DF-686E-0D95-E294-B9BC75EEEED4}"/>
                </a:ext>
              </a:extLst>
            </p:cNvPr>
            <p:cNvSpPr txBox="1"/>
            <p:nvPr/>
          </p:nvSpPr>
          <p:spPr>
            <a:xfrm>
              <a:off x="-3364482" y="108830"/>
              <a:ext cx="8542329" cy="41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1. Offline-analysis of Coronary Haemodynamic Indices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9012E7-D3AB-C68B-3CE6-C48395649E40}"/>
                </a:ext>
              </a:extLst>
            </p:cNvPr>
            <p:cNvSpPr txBox="1"/>
            <p:nvPr/>
          </p:nvSpPr>
          <p:spPr>
            <a:xfrm>
              <a:off x="6544072" y="5724790"/>
              <a:ext cx="1008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Pre-ACh</a:t>
              </a:r>
            </a:p>
          </p:txBody>
        </p:sp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0527CED-6C65-EBA6-47BE-F6A904C6E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597" t="5835" r="13152" b="48096"/>
            <a:stretch/>
          </p:blipFill>
          <p:spPr>
            <a:xfrm>
              <a:off x="-2664833" y="2099838"/>
              <a:ext cx="6237268" cy="3567382"/>
            </a:xfrm>
            <a:prstGeom prst="rect">
              <a:avLst/>
            </a:prstGeom>
          </p:spPr>
        </p:pic>
        <p:pic>
          <p:nvPicPr>
            <p:cNvPr id="14" name="Picture 13" descr="A collage of x-ray images of the body&#10;&#10;Description automatically generated">
              <a:extLst>
                <a:ext uri="{FF2B5EF4-FFF2-40B4-BE49-F238E27FC236}">
                  <a16:creationId xmlns:a16="http://schemas.microsoft.com/office/drawing/2014/main" id="{A2BBA985-0807-E10C-04DB-75938CD30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63" t="52997" r="75165"/>
            <a:stretch/>
          </p:blipFill>
          <p:spPr>
            <a:xfrm>
              <a:off x="9117935" y="1821776"/>
              <a:ext cx="3381133" cy="409227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BC2579-0815-E3FC-50E1-2AE05957206C}"/>
                </a:ext>
              </a:extLst>
            </p:cNvPr>
            <p:cNvSpPr txBox="1"/>
            <p:nvPr/>
          </p:nvSpPr>
          <p:spPr>
            <a:xfrm>
              <a:off x="9955533" y="5731367"/>
              <a:ext cx="11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Post-ACh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86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EB3B2-0A9C-3957-67F9-B6F4A55C3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73D038-8E0B-4906-8587-E30DD42C6685}"/>
              </a:ext>
            </a:extLst>
          </p:cNvPr>
          <p:cNvSpPr/>
          <p:nvPr/>
        </p:nvSpPr>
        <p:spPr>
          <a:xfrm>
            <a:off x="0" y="125642"/>
            <a:ext cx="12192000" cy="800199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42EFFA-2658-EEF2-4F38-185393F9CD79}"/>
              </a:ext>
            </a:extLst>
          </p:cNvPr>
          <p:cNvSpPr txBox="1">
            <a:spLocks/>
          </p:cNvSpPr>
          <p:nvPr/>
        </p:nvSpPr>
        <p:spPr>
          <a:xfrm>
            <a:off x="414411" y="214888"/>
            <a:ext cx="11480274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Methods- Hydrodynamic Model Development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274AE-267D-EB93-9FBD-956CFA2D94CF}"/>
              </a:ext>
            </a:extLst>
          </p:cNvPr>
          <p:cNvGrpSpPr/>
          <p:nvPr/>
        </p:nvGrpSpPr>
        <p:grpSpPr>
          <a:xfrm>
            <a:off x="-764507" y="1015087"/>
            <a:ext cx="12470953" cy="6279567"/>
            <a:chOff x="-1091472" y="733556"/>
            <a:chExt cx="13084099" cy="65838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9678B0-359B-E967-CAC0-B93E7DE2F4DA}"/>
                </a:ext>
              </a:extLst>
            </p:cNvPr>
            <p:cNvSpPr/>
            <p:nvPr/>
          </p:nvSpPr>
          <p:spPr>
            <a:xfrm>
              <a:off x="199373" y="733556"/>
              <a:ext cx="11793254" cy="5991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579F87-2F27-BEE6-7F55-E01C8B7AEC66}"/>
                </a:ext>
              </a:extLst>
            </p:cNvPr>
            <p:cNvGrpSpPr/>
            <p:nvPr/>
          </p:nvGrpSpPr>
          <p:grpSpPr>
            <a:xfrm>
              <a:off x="1384546" y="782208"/>
              <a:ext cx="10419530" cy="6535154"/>
              <a:chOff x="577048" y="588006"/>
              <a:chExt cx="10712004" cy="7377815"/>
            </a:xfrm>
          </p:grpSpPr>
          <p:sp>
            <p:nvSpPr>
              <p:cNvPr id="19" name="Left Bracket 18">
                <a:extLst>
                  <a:ext uri="{FF2B5EF4-FFF2-40B4-BE49-F238E27FC236}">
                    <a16:creationId xmlns:a16="http://schemas.microsoft.com/office/drawing/2014/main" id="{30DA46E7-C81C-F63C-D2AF-7C8E891138BF}"/>
                  </a:ext>
                </a:extLst>
              </p:cNvPr>
              <p:cNvSpPr/>
              <p:nvPr/>
            </p:nvSpPr>
            <p:spPr>
              <a:xfrm rot="10800000">
                <a:off x="6583249" y="598039"/>
                <a:ext cx="661776" cy="6342581"/>
              </a:xfrm>
              <a:prstGeom prst="lef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20" name="Picture 19" descr="A red blood vessels with a black background&#10;&#10;Description automatically generated">
                <a:extLst>
                  <a:ext uri="{FF2B5EF4-FFF2-40B4-BE49-F238E27FC236}">
                    <a16:creationId xmlns:a16="http://schemas.microsoft.com/office/drawing/2014/main" id="{621E6710-5688-03DD-9FBB-7A2046302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2226">
                <a:off x="638828" y="588006"/>
                <a:ext cx="6473815" cy="7377815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303644BA-B688-14D2-CC25-FA6E7D3729BB}"/>
                  </a:ext>
                </a:extLst>
              </p:cNvPr>
              <p:cNvSpPr/>
              <p:nvPr/>
            </p:nvSpPr>
            <p:spPr>
              <a:xfrm>
                <a:off x="638829" y="4192504"/>
                <a:ext cx="4464109" cy="1462697"/>
              </a:xfrm>
              <a:custGeom>
                <a:avLst/>
                <a:gdLst>
                  <a:gd name="connsiteX0" fmla="*/ 0 w 6448927"/>
                  <a:gd name="connsiteY0" fmla="*/ 265636 h 2094436"/>
                  <a:gd name="connsiteX1" fmla="*/ 1564106 w 6448927"/>
                  <a:gd name="connsiteY1" fmla="*/ 265636 h 2094436"/>
                  <a:gd name="connsiteX2" fmla="*/ 2719137 w 6448927"/>
                  <a:gd name="connsiteY2" fmla="*/ 145321 h 2094436"/>
                  <a:gd name="connsiteX3" fmla="*/ 3320716 w 6448927"/>
                  <a:gd name="connsiteY3" fmla="*/ 942 h 2094436"/>
                  <a:gd name="connsiteX4" fmla="*/ 3850106 w 6448927"/>
                  <a:gd name="connsiteY4" fmla="*/ 97194 h 2094436"/>
                  <a:gd name="connsiteX5" fmla="*/ 4307306 w 6448927"/>
                  <a:gd name="connsiteY5" fmla="*/ 361889 h 2094436"/>
                  <a:gd name="connsiteX6" fmla="*/ 5077327 w 6448927"/>
                  <a:gd name="connsiteY6" fmla="*/ 1083784 h 2094436"/>
                  <a:gd name="connsiteX7" fmla="*/ 5654842 w 6448927"/>
                  <a:gd name="connsiteY7" fmla="*/ 1468794 h 2094436"/>
                  <a:gd name="connsiteX8" fmla="*/ 6232358 w 6448927"/>
                  <a:gd name="connsiteY8" fmla="*/ 1950057 h 2094436"/>
                  <a:gd name="connsiteX9" fmla="*/ 6448927 w 6448927"/>
                  <a:gd name="connsiteY9" fmla="*/ 2094436 h 20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48927" h="2094436">
                    <a:moveTo>
                      <a:pt x="0" y="265636"/>
                    </a:moveTo>
                    <a:cubicBezTo>
                      <a:pt x="555458" y="275662"/>
                      <a:pt x="1110917" y="285689"/>
                      <a:pt x="1564106" y="265636"/>
                    </a:cubicBezTo>
                    <a:cubicBezTo>
                      <a:pt x="2017296" y="245583"/>
                      <a:pt x="2426369" y="189437"/>
                      <a:pt x="2719137" y="145321"/>
                    </a:cubicBezTo>
                    <a:cubicBezTo>
                      <a:pt x="3011905" y="101205"/>
                      <a:pt x="3132221" y="8963"/>
                      <a:pt x="3320716" y="942"/>
                    </a:cubicBezTo>
                    <a:cubicBezTo>
                      <a:pt x="3509211" y="-7079"/>
                      <a:pt x="3685674" y="37036"/>
                      <a:pt x="3850106" y="97194"/>
                    </a:cubicBezTo>
                    <a:cubicBezTo>
                      <a:pt x="4014538" y="157352"/>
                      <a:pt x="4102769" y="197457"/>
                      <a:pt x="4307306" y="361889"/>
                    </a:cubicBezTo>
                    <a:cubicBezTo>
                      <a:pt x="4511843" y="526321"/>
                      <a:pt x="4852738" y="899300"/>
                      <a:pt x="5077327" y="1083784"/>
                    </a:cubicBezTo>
                    <a:cubicBezTo>
                      <a:pt x="5301916" y="1268268"/>
                      <a:pt x="5462337" y="1324415"/>
                      <a:pt x="5654842" y="1468794"/>
                    </a:cubicBezTo>
                    <a:cubicBezTo>
                      <a:pt x="5847347" y="1613173"/>
                      <a:pt x="6100011" y="1845783"/>
                      <a:pt x="6232358" y="1950057"/>
                    </a:cubicBezTo>
                    <a:cubicBezTo>
                      <a:pt x="6364705" y="2054331"/>
                      <a:pt x="6406816" y="2074383"/>
                      <a:pt x="6448927" y="2094436"/>
                    </a:cubicBezTo>
                  </a:path>
                </a:pathLst>
              </a:cu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5AABA5D-D307-DA60-DB3F-60B288D1E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7223" y="2922962"/>
                <a:ext cx="0" cy="926939"/>
              </a:xfrm>
              <a:prstGeom prst="straightConnector1">
                <a:avLst/>
              </a:prstGeom>
              <a:ln w="285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5F5ED2-713F-1BAE-8A3F-D27FC0204EC2}"/>
                  </a:ext>
                </a:extLst>
              </p:cNvPr>
              <p:cNvSpPr txBox="1"/>
              <p:nvPr/>
            </p:nvSpPr>
            <p:spPr>
              <a:xfrm>
                <a:off x="7302128" y="4978527"/>
                <a:ext cx="398692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AU" dirty="0"/>
              </a:p>
              <a:p>
                <a:r>
                  <a:rPr lang="en-AU" i="1" dirty="0"/>
                  <a:t>P</a:t>
                </a:r>
                <a:r>
                  <a:rPr lang="en-AU" i="1" baseline="-25000" dirty="0"/>
                  <a:t>a</a:t>
                </a:r>
                <a:r>
                  <a:rPr lang="en-AU" i="1" dirty="0"/>
                  <a:t>= </a:t>
                </a:r>
                <a:r>
                  <a:rPr lang="en-AU" dirty="0"/>
                  <a:t>Proximal coronary  pressure </a:t>
                </a:r>
              </a:p>
              <a:p>
                <a:r>
                  <a:rPr lang="en-AU" i="1" dirty="0"/>
                  <a:t>P</a:t>
                </a:r>
                <a:r>
                  <a:rPr lang="en-AU" i="1" baseline="-25000" dirty="0"/>
                  <a:t>v</a:t>
                </a:r>
                <a:r>
                  <a:rPr lang="en-AU" i="1" dirty="0"/>
                  <a:t>= V</a:t>
                </a:r>
                <a:r>
                  <a:rPr lang="en-AU" dirty="0"/>
                  <a:t>enous pressure (5 mmHg)</a:t>
                </a:r>
              </a:p>
              <a:p>
                <a:r>
                  <a:rPr lang="en-AU" i="1" dirty="0"/>
                  <a:t>D</a:t>
                </a:r>
                <a:r>
                  <a:rPr lang="en-AU" i="1" baseline="-25000" dirty="0"/>
                  <a:t>ave</a:t>
                </a:r>
                <a:r>
                  <a:rPr lang="en-AU" i="1" dirty="0"/>
                  <a:t>= A</a:t>
                </a:r>
                <a:r>
                  <a:rPr lang="en-AU" dirty="0"/>
                  <a:t>verage diameter of the LAD</a:t>
                </a:r>
              </a:p>
              <a:p>
                <a:r>
                  <a:rPr lang="en-AU" i="1" dirty="0"/>
                  <a:t>L= L</a:t>
                </a:r>
                <a:r>
                  <a:rPr lang="en-AU" dirty="0"/>
                  <a:t>ength of LAD </a:t>
                </a:r>
              </a:p>
              <a:p>
                <a:r>
                  <a:rPr lang="en-AU" dirty="0"/>
                  <a:t>µ= Blood viscosity, (3.4 mPa.s.)</a:t>
                </a:r>
              </a:p>
              <a:p>
                <a:r>
                  <a:rPr lang="en-AU" i="1" dirty="0"/>
                  <a:t>Qa</a:t>
                </a:r>
                <a:r>
                  <a:rPr lang="en-AU" dirty="0"/>
                  <a:t>= Blood flow velocity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40C736-A237-8F0C-700C-BADE365DEF98}"/>
                  </a:ext>
                </a:extLst>
              </p:cNvPr>
              <p:cNvSpPr txBox="1"/>
              <p:nvPr/>
            </p:nvSpPr>
            <p:spPr>
              <a:xfrm>
                <a:off x="587230" y="5005264"/>
                <a:ext cx="3386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b="1" dirty="0"/>
                  <a:t>Epicardial resistance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62F7C3-EC89-865F-3DFC-BE7CE01BEA1A}"/>
                  </a:ext>
                </a:extLst>
              </p:cNvPr>
              <p:cNvSpPr txBox="1"/>
              <p:nvPr/>
            </p:nvSpPr>
            <p:spPr>
              <a:xfrm>
                <a:off x="7451787" y="2722907"/>
                <a:ext cx="33868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b="1" dirty="0"/>
                  <a:t>Microvascular resistance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7D5C7E6-1ECC-303D-10E8-B7CE97B4AC9E}"/>
                      </a:ext>
                    </a:extLst>
                  </p:cNvPr>
                  <p:cNvSpPr txBox="1"/>
                  <p:nvPr/>
                </p:nvSpPr>
                <p:spPr>
                  <a:xfrm>
                    <a:off x="577048" y="5430416"/>
                    <a:ext cx="5303576" cy="55540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AU" sz="23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3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AU" sz="2300" b="0" i="1" smtClean="0">
                                <a:latin typeface="Cambria Math" panose="02040503050406030204" pitchFamily="18" charset="0"/>
                              </a:rPr>
                              <m:t>𝑒𝑝𝑖𝑐𝑎𝑟𝑑𝑖𝑎𝑙</m:t>
                            </m:r>
                          </m:sub>
                        </m:sSub>
                      </m:oMath>
                    </a14:m>
                    <a:r>
                      <a:rPr lang="en-AU" sz="2300" dirty="0"/>
                      <a:t>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AU" sz="23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3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  <m:r>
                              <a:rPr lang="en-AU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AU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sSub>
                              <m:sSubPr>
                                <m:ctrlPr>
                                  <a:rPr lang="en-A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A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AU" sz="23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Sup>
                              <m:sSubSupPr>
                                <m:ctrlPr>
                                  <a:rPr lang="en-AU" sz="2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A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A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𝑎𝑣𝑒</m:t>
                                </m:r>
                              </m:sub>
                              <m:sup>
                                <m:r>
                                  <a:rPr lang="en-AU" sz="2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</m:oMath>
                    </a14:m>
                    <a:endParaRPr lang="en-AU" sz="2300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7D5C7E6-1ECC-303D-10E8-B7CE97B4AC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048" y="5430416"/>
                    <a:ext cx="5303576" cy="55540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04" b="-31579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3DF57D5-84DD-42CB-69EF-85F3048CB075}"/>
                      </a:ext>
                    </a:extLst>
                  </p:cNvPr>
                  <p:cNvSpPr txBox="1"/>
                  <p:nvPr/>
                </p:nvSpPr>
                <p:spPr>
                  <a:xfrm>
                    <a:off x="7433198" y="3127459"/>
                    <a:ext cx="3834563" cy="6382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𝑚𝑖𝑐𝑟𝑜𝑣𝑎𝑠𝑐𝑢𝑙𝑎𝑟</m:t>
                              </m:r>
                            </m:sub>
                          </m:s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𝑒𝑝𝑖𝑐𝑎𝑟𝑑𝑖𝑎𝑙</m:t>
                              </m:r>
                            </m:sub>
                          </m:sSub>
                        </m:oMath>
                      </m:oMathPara>
                    </a14:m>
                    <a:endParaRPr lang="en-AU" sz="23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A7135452-7D22-0690-EAB7-A7128D9467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3198" y="3127459"/>
                    <a:ext cx="3834563" cy="63824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20" r="-680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EAE8F7-BF8F-39C3-5659-D65D4EEF08A6}"/>
                  </a:ext>
                </a:extLst>
              </p:cNvPr>
              <p:cNvSpPr txBox="1"/>
              <p:nvPr/>
            </p:nvSpPr>
            <p:spPr>
              <a:xfrm>
                <a:off x="6729114" y="3814305"/>
                <a:ext cx="1172508" cy="396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i="1" dirty="0"/>
                  <a:t>P</a:t>
                </a:r>
                <a:r>
                  <a:rPr lang="en-AU" sz="2800" i="1" baseline="-25000" dirty="0"/>
                  <a:t>v</a:t>
                </a:r>
                <a:endParaRPr lang="en-AU" sz="2800" i="1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930CDF-71DC-4C1F-475E-C7B5EEB43F43}"/>
                  </a:ext>
                </a:extLst>
              </p:cNvPr>
              <p:cNvSpPr txBox="1"/>
              <p:nvPr/>
            </p:nvSpPr>
            <p:spPr>
              <a:xfrm>
                <a:off x="764178" y="2449561"/>
                <a:ext cx="26087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>
                    <a:solidFill>
                      <a:schemeClr val="tx1"/>
                    </a:solidFill>
                  </a:rPr>
                  <a:t>ComboWire</a:t>
                </a:r>
              </a:p>
              <a:p>
                <a:endParaRPr lang="en-AU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F5142E7-FBE6-4AAE-9DB2-37DB631B8FA2}"/>
                  </a:ext>
                </a:extLst>
              </p:cNvPr>
              <p:cNvSpPr txBox="1"/>
              <p:nvPr/>
            </p:nvSpPr>
            <p:spPr>
              <a:xfrm>
                <a:off x="2133395" y="4244014"/>
                <a:ext cx="26087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i="1" dirty="0">
                    <a:solidFill>
                      <a:schemeClr val="accent6">
                        <a:lumMod val="75000"/>
                      </a:schemeClr>
                    </a:solidFill>
                  </a:rPr>
                  <a:t>L</a:t>
                </a:r>
              </a:p>
              <a:p>
                <a:endParaRPr lang="en-AU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752CCF-A110-BEBD-17E3-478158AC2D9B}"/>
                  </a:ext>
                </a:extLst>
              </p:cNvPr>
              <p:cNvSpPr txBox="1"/>
              <p:nvPr/>
            </p:nvSpPr>
            <p:spPr>
              <a:xfrm>
                <a:off x="790431" y="3165000"/>
                <a:ext cx="1172508" cy="396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i="1" dirty="0"/>
                  <a:t>P</a:t>
                </a:r>
                <a:r>
                  <a:rPr lang="en-AU" sz="2800" i="1" baseline="-25000" dirty="0"/>
                  <a:t>a</a:t>
                </a:r>
                <a:endParaRPr lang="en-AU" sz="2800" i="1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1C5BBE-63E6-AC45-F152-0A538ED6DB60}"/>
                  </a:ext>
                </a:extLst>
              </p:cNvPr>
              <p:cNvSpPr txBox="1"/>
              <p:nvPr/>
            </p:nvSpPr>
            <p:spPr>
              <a:xfrm>
                <a:off x="2569249" y="3313832"/>
                <a:ext cx="2608752" cy="606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D</a:t>
                </a:r>
                <a:r>
                  <a:rPr lang="en-AU" sz="2800" i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ave</a:t>
                </a:r>
                <a:endParaRPr lang="en-AU" sz="2800" i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endParaRPr lang="en-AU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Left Bracket 32">
                <a:extLst>
                  <a:ext uri="{FF2B5EF4-FFF2-40B4-BE49-F238E27FC236}">
                    <a16:creationId xmlns:a16="http://schemas.microsoft.com/office/drawing/2014/main" id="{F74D3BE4-228D-B94C-C533-844179476955}"/>
                  </a:ext>
                </a:extLst>
              </p:cNvPr>
              <p:cNvSpPr/>
              <p:nvPr/>
            </p:nvSpPr>
            <p:spPr>
              <a:xfrm rot="16200000">
                <a:off x="2068878" y="3156916"/>
                <a:ext cx="417545" cy="2774855"/>
              </a:xfrm>
              <a:prstGeom prst="lef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AA0BFB-0ED3-9949-4522-8E91C90BB8E0}"/>
                </a:ext>
              </a:extLst>
            </p:cNvPr>
            <p:cNvSpPr txBox="1"/>
            <p:nvPr/>
          </p:nvSpPr>
          <p:spPr>
            <a:xfrm>
              <a:off x="-1091472" y="787569"/>
              <a:ext cx="7596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2. Hydrodynamic Coronary Resistance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44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C462-C50C-02CD-82CC-2C86BFBD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3DBEF1-4651-F5FA-CBEA-90A51743FC74}"/>
              </a:ext>
            </a:extLst>
          </p:cNvPr>
          <p:cNvSpPr/>
          <p:nvPr/>
        </p:nvSpPr>
        <p:spPr>
          <a:xfrm>
            <a:off x="0" y="136276"/>
            <a:ext cx="12192000" cy="800199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203660-ED5A-614A-2EB8-04248D6673ED}"/>
              </a:ext>
            </a:extLst>
          </p:cNvPr>
          <p:cNvSpPr txBox="1">
            <a:spLocks/>
          </p:cNvSpPr>
          <p:nvPr/>
        </p:nvSpPr>
        <p:spPr>
          <a:xfrm>
            <a:off x="414411" y="225522"/>
            <a:ext cx="11480274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Methods- Hydrodynamic Model Development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55DF2F-97D1-C151-DF79-056850D07602}"/>
              </a:ext>
            </a:extLst>
          </p:cNvPr>
          <p:cNvGrpSpPr/>
          <p:nvPr/>
        </p:nvGrpSpPr>
        <p:grpSpPr>
          <a:xfrm>
            <a:off x="612844" y="1254641"/>
            <a:ext cx="8828984" cy="2695051"/>
            <a:chOff x="729277" y="1196057"/>
            <a:chExt cx="9148208" cy="2828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A73EA1-370B-8901-2E96-2A573F34B283}"/>
                </a:ext>
              </a:extLst>
            </p:cNvPr>
            <p:cNvSpPr txBox="1"/>
            <p:nvPr/>
          </p:nvSpPr>
          <p:spPr>
            <a:xfrm>
              <a:off x="729277" y="1196057"/>
              <a:ext cx="8961797" cy="4198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2000" b="1" dirty="0"/>
                <a:t>3. Assessment of  Coronary Resistance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46680F1-AAC1-EC66-4673-3437DBD7480A}"/>
                </a:ext>
              </a:extLst>
            </p:cNvPr>
            <p:cNvCxnSpPr/>
            <p:nvPr/>
          </p:nvCxnSpPr>
          <p:spPr>
            <a:xfrm>
              <a:off x="4505621" y="3330225"/>
              <a:ext cx="0" cy="324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2F5C8DA-3E91-4C6B-E3AC-11D4EA92A40A}"/>
                </a:ext>
              </a:extLst>
            </p:cNvPr>
            <p:cNvCxnSpPr/>
            <p:nvPr/>
          </p:nvCxnSpPr>
          <p:spPr>
            <a:xfrm>
              <a:off x="7748059" y="3330225"/>
              <a:ext cx="0" cy="324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D07597-034D-4A01-93FA-CC8B7BE4CB08}"/>
                </a:ext>
              </a:extLst>
            </p:cNvPr>
            <p:cNvCxnSpPr>
              <a:cxnSpLocks/>
            </p:cNvCxnSpPr>
            <p:nvPr/>
          </p:nvCxnSpPr>
          <p:spPr>
            <a:xfrm>
              <a:off x="2637650" y="3654225"/>
              <a:ext cx="7235221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23D58C4-6F1F-0176-E49D-E579E311A4BF}"/>
                </a:ext>
              </a:extLst>
            </p:cNvPr>
            <p:cNvCxnSpPr/>
            <p:nvPr/>
          </p:nvCxnSpPr>
          <p:spPr>
            <a:xfrm>
              <a:off x="2641620" y="3654225"/>
              <a:ext cx="0" cy="36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71C797-7507-134B-FF8E-459B996B58A5}"/>
                </a:ext>
              </a:extLst>
            </p:cNvPr>
            <p:cNvCxnSpPr/>
            <p:nvPr/>
          </p:nvCxnSpPr>
          <p:spPr>
            <a:xfrm>
              <a:off x="5210175" y="3664257"/>
              <a:ext cx="0" cy="36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0B81E3-ABC4-3F20-02F6-6C503BFB3E36}"/>
                </a:ext>
              </a:extLst>
            </p:cNvPr>
            <p:cNvCxnSpPr/>
            <p:nvPr/>
          </p:nvCxnSpPr>
          <p:spPr>
            <a:xfrm>
              <a:off x="9877485" y="3654225"/>
              <a:ext cx="0" cy="36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0E1C60-2936-A008-D654-122266E67709}"/>
                </a:ext>
              </a:extLst>
            </p:cNvPr>
            <p:cNvCxnSpPr/>
            <p:nvPr/>
          </p:nvCxnSpPr>
          <p:spPr>
            <a:xfrm>
              <a:off x="7560400" y="3664257"/>
              <a:ext cx="0" cy="36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44BA6D-69AA-1A9E-A51D-B6D46A4B65BF}"/>
                </a:ext>
              </a:extLst>
            </p:cNvPr>
            <p:cNvCxnSpPr>
              <a:cxnSpLocks/>
            </p:cNvCxnSpPr>
            <p:nvPr/>
          </p:nvCxnSpPr>
          <p:spPr>
            <a:xfrm>
              <a:off x="6161915" y="2480808"/>
              <a:ext cx="0" cy="54000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B8BE10-586C-A87E-A0BA-D00C4E4F30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5770" y="3119026"/>
              <a:ext cx="444914" cy="1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5D8C00-A6D9-29AC-56A6-943DECF09905}"/>
              </a:ext>
            </a:extLst>
          </p:cNvPr>
          <p:cNvGrpSpPr/>
          <p:nvPr/>
        </p:nvGrpSpPr>
        <p:grpSpPr>
          <a:xfrm>
            <a:off x="1668750" y="2091731"/>
            <a:ext cx="8374323" cy="4049582"/>
            <a:chOff x="13779150" y="21132671"/>
            <a:chExt cx="9974340" cy="43524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B89FBF-5935-79F3-0C7F-A07633BA0931}"/>
                </a:ext>
              </a:extLst>
            </p:cNvPr>
            <p:cNvGrpSpPr/>
            <p:nvPr/>
          </p:nvGrpSpPr>
          <p:grpSpPr>
            <a:xfrm>
              <a:off x="13779150" y="21132671"/>
              <a:ext cx="9974340" cy="4352487"/>
              <a:chOff x="16471864" y="27668315"/>
              <a:chExt cx="6559122" cy="214889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5D8714D-1744-3BBA-5AD7-A77BE6BF453A}"/>
                  </a:ext>
                </a:extLst>
              </p:cNvPr>
              <p:cNvSpPr txBox="1"/>
              <p:nvPr/>
            </p:nvSpPr>
            <p:spPr>
              <a:xfrm>
                <a:off x="16507825" y="27674692"/>
                <a:ext cx="2974821" cy="3756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Artery measurements from angiogram images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B40A83-E31E-611D-8831-3AE93E7A6677}"/>
                  </a:ext>
                </a:extLst>
              </p:cNvPr>
              <p:cNvSpPr txBox="1"/>
              <p:nvPr/>
            </p:nvSpPr>
            <p:spPr>
              <a:xfrm>
                <a:off x="19916854" y="27668315"/>
                <a:ext cx="2974821" cy="37563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Flow and pressure data from ComboWire recordings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E4D278F-CB4A-6621-DC29-793049968FBA}"/>
                  </a:ext>
                </a:extLst>
              </p:cNvPr>
              <p:cNvSpPr txBox="1"/>
              <p:nvPr/>
            </p:nvSpPr>
            <p:spPr>
              <a:xfrm>
                <a:off x="18229377" y="28468681"/>
                <a:ext cx="2974821" cy="506292"/>
              </a:xfrm>
              <a:prstGeom prst="rect">
                <a:avLst/>
              </a:prstGeom>
              <a:solidFill>
                <a:srgbClr val="EEB5B0"/>
              </a:solidFill>
              <a:ln>
                <a:solidFill>
                  <a:srgbClr val="EEB5B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800" dirty="0"/>
                  <a:t>Hydrodynamic Resistance Model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D99399A-D724-14FC-D56B-39DFD12522C7}"/>
                  </a:ext>
                </a:extLst>
              </p:cNvPr>
              <p:cNvSpPr txBox="1"/>
              <p:nvPr/>
            </p:nvSpPr>
            <p:spPr>
              <a:xfrm>
                <a:off x="16471864" y="29441571"/>
                <a:ext cx="2974821" cy="37563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Epicardial resistance for</a:t>
                </a:r>
                <a:br>
                  <a:rPr lang="en-AU" sz="2000" dirty="0"/>
                </a:br>
                <a:r>
                  <a:rPr lang="en-AU" sz="2000" dirty="0"/>
                  <a:t>pre and post-ACh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681BF3-F3E8-B5C8-FF7D-8FBE7F09207C}"/>
                  </a:ext>
                </a:extLst>
              </p:cNvPr>
              <p:cNvSpPr txBox="1"/>
              <p:nvPr/>
            </p:nvSpPr>
            <p:spPr>
              <a:xfrm>
                <a:off x="20056165" y="29438387"/>
                <a:ext cx="2974821" cy="37563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/>
                  <a:t>Microvascular resistance for</a:t>
                </a:r>
                <a:br>
                  <a:rPr lang="en-AU" sz="2000" dirty="0"/>
                </a:br>
                <a:r>
                  <a:rPr lang="en-AU" sz="2000" dirty="0"/>
                  <a:t>pre and post-ACh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DE2957-114C-5223-D42B-057CD411416D}"/>
                </a:ext>
              </a:extLst>
            </p:cNvPr>
            <p:cNvCxnSpPr>
              <a:cxnSpLocks/>
            </p:cNvCxnSpPr>
            <p:nvPr/>
          </p:nvCxnSpPr>
          <p:spPr>
            <a:xfrm>
              <a:off x="16083110" y="21911382"/>
              <a:ext cx="0" cy="12131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25E09E-5C3C-4C73-7795-7C3099C72D4A}"/>
                </a:ext>
              </a:extLst>
            </p:cNvPr>
            <p:cNvCxnSpPr>
              <a:cxnSpLocks/>
            </p:cNvCxnSpPr>
            <p:nvPr/>
          </p:nvCxnSpPr>
          <p:spPr>
            <a:xfrm>
              <a:off x="21357289" y="21893506"/>
              <a:ext cx="0" cy="12131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6CF545-B39E-190E-2324-66DCCFA1CF4E}"/>
                </a:ext>
              </a:extLst>
            </p:cNvPr>
            <p:cNvCxnSpPr>
              <a:cxnSpLocks/>
            </p:cNvCxnSpPr>
            <p:nvPr/>
          </p:nvCxnSpPr>
          <p:spPr>
            <a:xfrm>
              <a:off x="16080222" y="23129021"/>
              <a:ext cx="36000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F5961D-ECB4-60F8-B02F-8CC5958CFC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87260" y="23096427"/>
              <a:ext cx="360000" cy="1267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A1CAACE-75B3-6592-871B-1B3C5B16A10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1343" y="23718945"/>
              <a:ext cx="0" cy="4604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0E9985F-583A-9C34-CB9B-7AA2123F6159}"/>
                </a:ext>
              </a:extLst>
            </p:cNvPr>
            <p:cNvCxnSpPr>
              <a:cxnSpLocks/>
            </p:cNvCxnSpPr>
            <p:nvPr/>
          </p:nvCxnSpPr>
          <p:spPr>
            <a:xfrm>
              <a:off x="21366242" y="24172255"/>
              <a:ext cx="0" cy="46885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D7E91A-2A2B-B0F6-FF3E-7D482408E791}"/>
                </a:ext>
              </a:extLst>
            </p:cNvPr>
            <p:cNvCxnSpPr>
              <a:cxnSpLocks/>
            </p:cNvCxnSpPr>
            <p:nvPr/>
          </p:nvCxnSpPr>
          <p:spPr>
            <a:xfrm>
              <a:off x="16095715" y="24179366"/>
              <a:ext cx="0" cy="468851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4F7D48B-584D-240D-8D59-E47DD9D49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95714" y="24179366"/>
              <a:ext cx="5256000" cy="4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44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0F921-F90E-099D-AA2E-C20BC418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45" y="1073109"/>
            <a:ext cx="11803913" cy="278521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sz="1800" dirty="0"/>
              <a:t>Severe epicardial spasm is associated with very high epicardial resistance and minimal microvascular resistance</a:t>
            </a:r>
            <a:br>
              <a:rPr lang="en-AU" sz="1800" dirty="0"/>
            </a:br>
            <a:r>
              <a:rPr lang="en-AU" sz="1800" b="1" dirty="0">
                <a:solidFill>
                  <a:srgbClr val="C00000"/>
                </a:solidFill>
              </a:rPr>
              <a:t>In keeping with diagnostic criteria</a:t>
            </a:r>
          </a:p>
          <a:p>
            <a:pPr marL="514350" indent="-514350">
              <a:buAutoNum type="arabicPeriod"/>
            </a:pPr>
            <a:r>
              <a:rPr lang="en-AU" sz="1800" i="1" dirty="0"/>
              <a:t>“microvascular spasm” </a:t>
            </a:r>
            <a:r>
              <a:rPr lang="en-AU" sz="1800" dirty="0"/>
              <a:t>(&lt;90% vasoconstriction) is associated with elevated epicardial resistance in 2/3 of patients </a:t>
            </a:r>
            <a:br>
              <a:rPr lang="en-AU" sz="1800" dirty="0"/>
            </a:br>
            <a:r>
              <a:rPr lang="en-AU" sz="1800" b="1" dirty="0">
                <a:solidFill>
                  <a:srgbClr val="C00000"/>
                </a:solidFill>
              </a:rPr>
              <a:t>?Inappropriately classified</a:t>
            </a:r>
            <a:endParaRPr lang="en-AU" sz="1800" dirty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AU" sz="1800" dirty="0"/>
              <a:t>Isolated increased microvascular resistance was only demonstrated in one patient, who was clinically </a:t>
            </a:r>
            <a:r>
              <a:rPr lang="en-AU" sz="1800" i="1" dirty="0"/>
              <a:t>“vasospasm negative” </a:t>
            </a:r>
          </a:p>
          <a:p>
            <a:pPr marL="514350" indent="-514350">
              <a:buAutoNum type="arabicPeriod"/>
            </a:pPr>
            <a:r>
              <a:rPr lang="en-AU" sz="1800" dirty="0"/>
              <a:t>Subgroup of patients (23% of cohort) had combined epicardial and microvascular spasm </a:t>
            </a:r>
            <a:br>
              <a:rPr lang="en-AU" sz="1800" dirty="0"/>
            </a:br>
            <a:r>
              <a:rPr lang="en-AU" sz="1800" b="1" dirty="0">
                <a:solidFill>
                  <a:srgbClr val="C00000"/>
                </a:solidFill>
              </a:rPr>
              <a:t>A novel diagnostic endotype not yet defined</a:t>
            </a:r>
          </a:p>
          <a:p>
            <a:pPr marL="514350" indent="-514350">
              <a:buAutoNum type="arabicPeriod"/>
            </a:pPr>
            <a:endParaRPr lang="en-AU" sz="1800" dirty="0"/>
          </a:p>
          <a:p>
            <a:pPr marL="514350" indent="-514350">
              <a:buAutoNum type="arabicPeriod"/>
            </a:pPr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99C8EB8A-39FF-2C1B-9C47-FBCB80ED6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73" y="3858323"/>
            <a:ext cx="8181146" cy="2863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BE6E60-4D07-2ED5-9294-58C87E708D67}"/>
              </a:ext>
            </a:extLst>
          </p:cNvPr>
          <p:cNvSpPr/>
          <p:nvPr/>
        </p:nvSpPr>
        <p:spPr>
          <a:xfrm>
            <a:off x="0" y="136276"/>
            <a:ext cx="12192000" cy="800199"/>
          </a:xfrm>
          <a:prstGeom prst="rect">
            <a:avLst/>
          </a:prstGeom>
          <a:solidFill>
            <a:schemeClr val="accent6">
              <a:lumMod val="20000"/>
              <a:lumOff val="80000"/>
              <a:alpha val="82337"/>
            </a:schemeClr>
          </a:solidFill>
          <a:ln>
            <a:noFill/>
          </a:ln>
          <a:effectLst>
            <a:outerShdw blurRad="248478" dist="38100" dir="2700000" algn="tl" rotWithShape="0">
              <a:schemeClr val="tx1">
                <a:alpha val="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35A91F-6C78-ECA3-3758-E557CCAC6765}"/>
              </a:ext>
            </a:extLst>
          </p:cNvPr>
          <p:cNvSpPr txBox="1">
            <a:spLocks/>
          </p:cNvSpPr>
          <p:nvPr/>
        </p:nvSpPr>
        <p:spPr>
          <a:xfrm>
            <a:off x="414411" y="225522"/>
            <a:ext cx="11480274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91975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475</Words>
  <Application>Microsoft Macintosh PowerPoint</Application>
  <PresentationFormat>Widescreen</PresentationFormat>
  <Paragraphs>75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Helvetica Neue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Olivia Girolamo</dc:creator>
  <cp:lastModifiedBy>Olivia Girolamo</cp:lastModifiedBy>
  <cp:revision>12</cp:revision>
  <dcterms:created xsi:type="dcterms:W3CDTF">2025-08-04T02:39:10Z</dcterms:created>
  <dcterms:modified xsi:type="dcterms:W3CDTF">2025-08-26T12:57:52Z</dcterms:modified>
</cp:coreProperties>
</file>